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262" r:id="rId2"/>
    <p:sldId id="264" r:id="rId3"/>
    <p:sldId id="266" r:id="rId4"/>
    <p:sldId id="267" r:id="rId5"/>
    <p:sldId id="265" r:id="rId6"/>
    <p:sldId id="258" r:id="rId7"/>
    <p:sldId id="259" r:id="rId8"/>
    <p:sldId id="260" r:id="rId9"/>
    <p:sldId id="26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C9E27"/>
    <a:srgbClr val="245391"/>
    <a:srgbClr val="0089CF"/>
    <a:srgbClr val="EFCF00"/>
    <a:srgbClr val="0042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912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CDE342-CBC9-4C93-B443-47D1BF256F00}" type="datetimeFigureOut">
              <a:rPr lang="en-GB" smtClean="0"/>
              <a:t>23/06/2023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88C16B-98BD-42BC-8B23-CC143877B2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55602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Speaker &amp; Event Detail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7340476-C6E9-26E7-E141-128F9B0AC526}"/>
              </a:ext>
            </a:extLst>
          </p:cNvPr>
          <p:cNvSpPr/>
          <p:nvPr/>
        </p:nvSpPr>
        <p:spPr>
          <a:xfrm>
            <a:off x="0" y="6531983"/>
            <a:ext cx="12192000" cy="73264"/>
          </a:xfrm>
          <a:prstGeom prst="rect">
            <a:avLst/>
          </a:prstGeom>
          <a:solidFill>
            <a:srgbClr val="4AAF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7BC3117-BDF6-C835-FC72-0C54A34E053A}"/>
              </a:ext>
            </a:extLst>
          </p:cNvPr>
          <p:cNvSpPr/>
          <p:nvPr userDrawn="1"/>
        </p:nvSpPr>
        <p:spPr>
          <a:xfrm>
            <a:off x="0" y="6650966"/>
            <a:ext cx="12192000" cy="207034"/>
          </a:xfrm>
          <a:prstGeom prst="rect">
            <a:avLst/>
          </a:prstGeom>
          <a:solidFill>
            <a:srgbClr val="2453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8B35D1-EF08-9032-7389-A5E67CF4D3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" y="1143000"/>
            <a:ext cx="11855571" cy="2000536"/>
          </a:xfrm>
          <a:prstGeom prst="rect">
            <a:avLst/>
          </a:prstGeom>
          <a:solidFill>
            <a:srgbClr val="245391"/>
          </a:solidFill>
        </p:spPr>
        <p:txBody>
          <a:bodyPr anchor="b">
            <a:normAutofit/>
          </a:bodyPr>
          <a:lstStyle>
            <a:lvl1pPr marL="361950" indent="0"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4505C8-1FA6-6337-FD06-31A2FF98EB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340141"/>
            <a:ext cx="11855570" cy="503196"/>
          </a:xfrm>
          <a:prstGeom prst="rect">
            <a:avLst/>
          </a:prstGeom>
          <a:solidFill>
            <a:srgbClr val="00A1D7"/>
          </a:solidFill>
        </p:spPr>
        <p:txBody>
          <a:bodyPr anchor="ctr"/>
          <a:lstStyle>
            <a:lvl1pPr marL="36195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4A17C34-3D73-CBF2-7173-D2C5C283A5B3}"/>
              </a:ext>
            </a:extLst>
          </p:cNvPr>
          <p:cNvSpPr/>
          <p:nvPr/>
        </p:nvSpPr>
        <p:spPr>
          <a:xfrm>
            <a:off x="0" y="6605247"/>
            <a:ext cx="12192000" cy="45719"/>
          </a:xfrm>
          <a:prstGeom prst="rect">
            <a:avLst/>
          </a:prstGeom>
          <a:solidFill>
            <a:srgbClr val="F4DB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1EC078CC-BCDF-ACC9-32B3-C4EBEFCB1D17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-1" y="5573603"/>
            <a:ext cx="10261602" cy="82461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36195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Speaker’s Name/Title &amp; Other Details</a:t>
            </a:r>
          </a:p>
          <a:p>
            <a:pPr lvl="0"/>
            <a:endParaRPr lang="en-US" dirty="0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B7F7C33A-2520-FBB8-B114-F234A72619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439400" y="4331999"/>
            <a:ext cx="1416170" cy="2066214"/>
          </a:xfrm>
          <a:prstGeom prst="rect">
            <a:avLst/>
          </a:prstGeom>
        </p:spPr>
      </p:pic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D967CEED-3C99-FEBF-227B-51302B6A52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43264" y="6646203"/>
            <a:ext cx="370936" cy="207034"/>
          </a:xfrm>
          <a:prstGeom prst="rect">
            <a:avLst/>
          </a:prstGeom>
        </p:spPr>
        <p:txBody>
          <a:bodyPr anchor="ctr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7767393B-85A6-40C1-AB65-A74DA355DB56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649455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10DD3F03-F02B-7964-BA05-D9ABC54E77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43264" y="6646203"/>
            <a:ext cx="370936" cy="207034"/>
          </a:xfrm>
          <a:prstGeom prst="rect">
            <a:avLst/>
          </a:prstGeom>
        </p:spPr>
        <p:txBody>
          <a:bodyPr anchor="ctr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7767393B-85A6-40C1-AB65-A74DA355DB56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344560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7C4C39-E6BE-E53A-D106-BE84BB4DFA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6116" y="1150071"/>
            <a:ext cx="7049454" cy="5279010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6E1A3F-0B07-A2EF-7184-DA10D4462B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26591" y="1150070"/>
            <a:ext cx="4356416" cy="527901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CBB705B0-DCB9-C0F4-A39F-48A01DE1D3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84634" y="6650966"/>
            <a:ext cx="370936" cy="207034"/>
          </a:xfrm>
          <a:prstGeom prst="rect">
            <a:avLst/>
          </a:prstGeom>
        </p:spPr>
        <p:txBody>
          <a:bodyPr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7767393B-85A6-40C1-AB65-A74DA355DB56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BA69461-92C6-8EB9-8F81-B2F28E93812F}"/>
              </a:ext>
            </a:extLst>
          </p:cNvPr>
          <p:cNvSpPr/>
          <p:nvPr/>
        </p:nvSpPr>
        <p:spPr>
          <a:xfrm>
            <a:off x="0" y="101176"/>
            <a:ext cx="12191999" cy="827008"/>
          </a:xfrm>
          <a:prstGeom prst="rect">
            <a:avLst/>
          </a:prstGeom>
          <a:solidFill>
            <a:srgbClr val="2453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238B6AA-8CFF-FBBF-81DA-0E3850F5B478}"/>
              </a:ext>
            </a:extLst>
          </p:cNvPr>
          <p:cNvSpPr txBox="1">
            <a:spLocks/>
          </p:cNvSpPr>
          <p:nvPr/>
        </p:nvSpPr>
        <p:spPr>
          <a:xfrm>
            <a:off x="326590" y="101175"/>
            <a:ext cx="10881880" cy="827009"/>
          </a:xfrm>
          <a:prstGeom prst="rect">
            <a:avLst/>
          </a:prstGeom>
          <a:solidFill>
            <a:srgbClr val="245391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8" name="Parallelogram 7">
            <a:extLst>
              <a:ext uri="{FF2B5EF4-FFF2-40B4-BE49-F238E27FC236}">
                <a16:creationId xmlns:a16="http://schemas.microsoft.com/office/drawing/2014/main" id="{31ADE6DB-D5B3-43C5-AB39-16525B5C5650}"/>
              </a:ext>
            </a:extLst>
          </p:cNvPr>
          <p:cNvSpPr/>
          <p:nvPr/>
        </p:nvSpPr>
        <p:spPr>
          <a:xfrm>
            <a:off x="11208471" y="159685"/>
            <a:ext cx="848382" cy="709988"/>
          </a:xfrm>
          <a:prstGeom prst="parallelogram">
            <a:avLst/>
          </a:prstGeom>
          <a:solidFill>
            <a:srgbClr val="F4DB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31168992-F46F-CB56-E445-40EC7616B2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19250" y="203307"/>
            <a:ext cx="426823" cy="622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09060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903AC7-487D-328E-36D0-6FA387A5A5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429838" y="101175"/>
            <a:ext cx="6425731" cy="6290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EA88BE-3D89-A86E-4ADA-FD549AA664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31572" y="1592261"/>
            <a:ext cx="4966291" cy="47990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61CD409-A050-C97C-9C0E-477CB68B8D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84634" y="6650966"/>
            <a:ext cx="370936" cy="207034"/>
          </a:xfrm>
          <a:prstGeom prst="rect">
            <a:avLst/>
          </a:prstGeom>
        </p:spPr>
        <p:txBody>
          <a:bodyPr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7767393B-85A6-40C1-AB65-A74DA355DB56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1A30405-3B80-5675-DECD-7D7F0E3DB134}"/>
              </a:ext>
            </a:extLst>
          </p:cNvPr>
          <p:cNvSpPr/>
          <p:nvPr/>
        </p:nvSpPr>
        <p:spPr>
          <a:xfrm>
            <a:off x="0" y="101175"/>
            <a:ext cx="5297863" cy="1413299"/>
          </a:xfrm>
          <a:prstGeom prst="rect">
            <a:avLst/>
          </a:prstGeom>
          <a:solidFill>
            <a:srgbClr val="2453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4D6618E7-FEAA-8007-C23C-50942F4CF125}"/>
              </a:ext>
            </a:extLst>
          </p:cNvPr>
          <p:cNvSpPr txBox="1">
            <a:spLocks/>
          </p:cNvSpPr>
          <p:nvPr/>
        </p:nvSpPr>
        <p:spPr>
          <a:xfrm>
            <a:off x="331574" y="101175"/>
            <a:ext cx="3741404" cy="1413299"/>
          </a:xfrm>
          <a:prstGeom prst="rect">
            <a:avLst/>
          </a:prstGeom>
          <a:solidFill>
            <a:srgbClr val="245391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4" name="Parallelogram 13">
            <a:extLst>
              <a:ext uri="{FF2B5EF4-FFF2-40B4-BE49-F238E27FC236}">
                <a16:creationId xmlns:a16="http://schemas.microsoft.com/office/drawing/2014/main" id="{F98C756E-34D7-E5EA-73F9-9513416E809F}"/>
              </a:ext>
            </a:extLst>
          </p:cNvPr>
          <p:cNvSpPr/>
          <p:nvPr/>
        </p:nvSpPr>
        <p:spPr>
          <a:xfrm>
            <a:off x="11208471" y="159685"/>
            <a:ext cx="848382" cy="709988"/>
          </a:xfrm>
          <a:prstGeom prst="parallelogram">
            <a:avLst/>
          </a:prstGeom>
          <a:solidFill>
            <a:srgbClr val="F4DB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17F07195-77EC-23EA-2B3C-5FC57D8ABC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19250" y="203307"/>
            <a:ext cx="426823" cy="622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1646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solidFill>
          <a:srgbClr val="F4DB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6FD33C83-0912-F0F1-CE93-B903528B0F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" y="1143000"/>
            <a:ext cx="9544051" cy="2000536"/>
          </a:xfrm>
          <a:prstGeom prst="rect">
            <a:avLst/>
          </a:prstGeom>
          <a:solidFill>
            <a:srgbClr val="245391"/>
          </a:solidFill>
        </p:spPr>
        <p:txBody>
          <a:bodyPr anchor="b">
            <a:normAutofit/>
          </a:bodyPr>
          <a:lstStyle>
            <a:lvl1pPr marL="361950" indent="0"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C30B457E-528C-4DD8-66CD-4FAF8A2329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340141"/>
            <a:ext cx="9544050" cy="503196"/>
          </a:xfrm>
          <a:prstGeom prst="rect">
            <a:avLst/>
          </a:prstGeom>
          <a:solidFill>
            <a:srgbClr val="00A1D7"/>
          </a:solidFill>
        </p:spPr>
        <p:txBody>
          <a:bodyPr anchor="ctr"/>
          <a:lstStyle>
            <a:lvl1pPr marL="36195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D3BBF434-5C6A-EA49-4EEC-481BEFABF4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173441" y="1143000"/>
            <a:ext cx="1371154" cy="2000536"/>
          </a:xfrm>
          <a:prstGeom prst="rect">
            <a:avLst/>
          </a:prstGeom>
        </p:spPr>
      </p:pic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95271991-AFA8-D194-FFB7-0FD53DCC12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43264" y="6646203"/>
            <a:ext cx="370936" cy="207034"/>
          </a:xfrm>
          <a:prstGeom prst="rect">
            <a:avLst/>
          </a:prstGeom>
        </p:spPr>
        <p:txBody>
          <a:bodyPr anchor="ctr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7767393B-85A6-40C1-AB65-A74DA355DB56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200767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bg>
      <p:bgPr>
        <a:solidFill>
          <a:srgbClr val="F4DB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D4180AE-847C-5E63-7E88-9FE0500B06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84634" y="6650966"/>
            <a:ext cx="370936" cy="207034"/>
          </a:xfrm>
          <a:prstGeom prst="rect">
            <a:avLst/>
          </a:prstGeom>
        </p:spPr>
        <p:txBody>
          <a:bodyPr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7767393B-85A6-40C1-AB65-A74DA355DB56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1C9CEB7-BF0D-AD4D-7F4B-1AB55382B38D}"/>
              </a:ext>
            </a:extLst>
          </p:cNvPr>
          <p:cNvSpPr txBox="1">
            <a:spLocks/>
          </p:cNvSpPr>
          <p:nvPr/>
        </p:nvSpPr>
        <p:spPr>
          <a:xfrm>
            <a:off x="-3" y="2192709"/>
            <a:ext cx="12192001" cy="2000536"/>
          </a:xfrm>
          <a:prstGeom prst="rect">
            <a:avLst/>
          </a:prstGeom>
          <a:solidFill>
            <a:srgbClr val="245391"/>
          </a:solidFill>
        </p:spPr>
        <p:txBody>
          <a:bodyPr vert="horz" lIns="91440" tIns="45720" rIns="91440" bIns="45720" rtlCol="0" anchor="b">
            <a:normAutofit/>
          </a:bodyPr>
          <a:lstStyle>
            <a:lvl1pPr marL="36195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D6115B49-B18A-2FC3-A0BF-495E8D7F836B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-4" y="4260291"/>
            <a:ext cx="12192001" cy="503196"/>
          </a:xfrm>
          <a:prstGeom prst="rect">
            <a:avLst/>
          </a:prstGeom>
          <a:solidFill>
            <a:srgbClr val="00A1D7"/>
          </a:solidFill>
        </p:spPr>
        <p:txBody>
          <a:bodyPr anchor="ctr"/>
          <a:lstStyle>
            <a:lvl1pPr marL="36195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29261528-2113-BE3F-DB7A-3C6480552D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094720" y="203306"/>
            <a:ext cx="751353" cy="1096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02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AD74C30-A208-B513-66A4-2E6C2028D384}"/>
              </a:ext>
            </a:extLst>
          </p:cNvPr>
          <p:cNvSpPr/>
          <p:nvPr/>
        </p:nvSpPr>
        <p:spPr>
          <a:xfrm>
            <a:off x="0" y="101176"/>
            <a:ext cx="12191999" cy="626793"/>
          </a:xfrm>
          <a:prstGeom prst="rect">
            <a:avLst/>
          </a:prstGeom>
          <a:solidFill>
            <a:srgbClr val="2453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E29407-5C23-6B83-423B-CFDCCA74C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800" y="101175"/>
            <a:ext cx="11836400" cy="626793"/>
          </a:xfrm>
          <a:prstGeom prst="rect">
            <a:avLst/>
          </a:prstGeom>
          <a:solidFill>
            <a:srgbClr val="245391"/>
          </a:solidFill>
        </p:spPr>
        <p:txBody>
          <a:bodyPr>
            <a:normAutofit/>
          </a:bodyPr>
          <a:lstStyle>
            <a:lvl1pPr marL="0" indent="0"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2879A-5FA2-F9F3-15D9-19D6C0A5A0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800" y="807868"/>
            <a:ext cx="11836400" cy="5621212"/>
          </a:xfrm>
          <a:prstGeom prst="rect">
            <a:avLst/>
          </a:prstGeom>
        </p:spPr>
        <p:txBody>
          <a:bodyPr/>
          <a:lstStyle>
            <a:lvl1pPr marL="263525" indent="-228600"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1B50E316-F3CC-A932-C3F3-063A9CE803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43264" y="6646203"/>
            <a:ext cx="370936" cy="207034"/>
          </a:xfrm>
          <a:prstGeom prst="rect">
            <a:avLst/>
          </a:prstGeom>
        </p:spPr>
        <p:txBody>
          <a:bodyPr anchor="ctr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7767393B-85A6-40C1-AB65-A74DA355DB56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082074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- No Colo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B3E276-45A6-3182-E191-0D21CECBD5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7800" y="861134"/>
            <a:ext cx="5842000" cy="556794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DAC9F3-A161-D5C8-4EB3-26AE99A810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2" y="861134"/>
            <a:ext cx="5841998" cy="556794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26D26384-FFA6-46A5-CD52-9800186C7F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84634" y="6650966"/>
            <a:ext cx="370936" cy="207034"/>
          </a:xfrm>
          <a:prstGeom prst="rect">
            <a:avLst/>
          </a:prstGeom>
        </p:spPr>
        <p:txBody>
          <a:bodyPr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7767393B-85A6-40C1-AB65-A74DA355DB56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F0FBB52-E34C-3A2C-692A-1FE7035E6660}"/>
              </a:ext>
            </a:extLst>
          </p:cNvPr>
          <p:cNvSpPr/>
          <p:nvPr userDrawn="1"/>
        </p:nvSpPr>
        <p:spPr>
          <a:xfrm>
            <a:off x="0" y="101176"/>
            <a:ext cx="12191999" cy="626793"/>
          </a:xfrm>
          <a:prstGeom prst="rect">
            <a:avLst/>
          </a:prstGeom>
          <a:solidFill>
            <a:srgbClr val="2453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E4093B2-6165-CFB3-0310-31737C373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800" y="101175"/>
            <a:ext cx="11836400" cy="626793"/>
          </a:xfrm>
          <a:prstGeom prst="rect">
            <a:avLst/>
          </a:prstGeom>
          <a:solidFill>
            <a:srgbClr val="245391"/>
          </a:solidFill>
        </p:spPr>
        <p:txBody>
          <a:bodyPr>
            <a:normAutofit/>
          </a:bodyPr>
          <a:lstStyle>
            <a:lvl1pPr marL="0" indent="0"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815870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- Yellow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B3E276-45A6-3182-E191-0D21CECBD5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7800" y="861134"/>
            <a:ext cx="5842000" cy="5567946"/>
          </a:xfrm>
          <a:prstGeom prst="rect">
            <a:avLst/>
          </a:prstGeom>
          <a:solidFill>
            <a:srgbClr val="F8E992"/>
          </a:solidFill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DAC9F3-A161-D5C8-4EB3-26AE99A810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2" y="861134"/>
            <a:ext cx="5841998" cy="5567946"/>
          </a:xfrm>
          <a:prstGeom prst="rect">
            <a:avLst/>
          </a:prstGeom>
          <a:solidFill>
            <a:srgbClr val="90D098"/>
          </a:solidFill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26D26384-FFA6-46A5-CD52-9800186C7F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84634" y="6650966"/>
            <a:ext cx="370936" cy="207034"/>
          </a:xfrm>
          <a:prstGeom prst="rect">
            <a:avLst/>
          </a:prstGeom>
        </p:spPr>
        <p:txBody>
          <a:bodyPr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7767393B-85A6-40C1-AB65-A74DA355DB56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EC2F1DB-5A59-9ED0-5551-95010F872981}"/>
              </a:ext>
            </a:extLst>
          </p:cNvPr>
          <p:cNvSpPr/>
          <p:nvPr userDrawn="1"/>
        </p:nvSpPr>
        <p:spPr>
          <a:xfrm>
            <a:off x="0" y="101176"/>
            <a:ext cx="12191999" cy="626793"/>
          </a:xfrm>
          <a:prstGeom prst="rect">
            <a:avLst/>
          </a:prstGeom>
          <a:solidFill>
            <a:srgbClr val="2453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1712F8D-66DC-0A69-E5B1-D86065212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800" y="101175"/>
            <a:ext cx="11836400" cy="626793"/>
          </a:xfrm>
          <a:prstGeom prst="rect">
            <a:avLst/>
          </a:prstGeom>
          <a:solidFill>
            <a:srgbClr val="245391"/>
          </a:solidFill>
        </p:spPr>
        <p:txBody>
          <a:bodyPr>
            <a:normAutofit/>
          </a:bodyPr>
          <a:lstStyle>
            <a:lvl1pPr marL="0" indent="0"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388610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- Light Blue Sub-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EE70C0-0004-DA5B-411C-22A2E3426F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7800" y="820130"/>
            <a:ext cx="5842000" cy="659877"/>
          </a:xfrm>
          <a:prstGeom prst="rect">
            <a:avLst/>
          </a:prstGeom>
          <a:solidFill>
            <a:srgbClr val="00A1D7"/>
          </a:solidFill>
        </p:spPr>
        <p:txBody>
          <a:bodyPr anchor="b"/>
          <a:lstStyle>
            <a:lvl1pPr marL="0" indent="0">
              <a:buNone/>
              <a:defRPr sz="28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3E7C9F-2EEC-6475-AE93-1246752B22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77800" y="1572168"/>
            <a:ext cx="5842000" cy="48569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81B006-631F-4BB6-7AFB-4D358EC005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820130"/>
            <a:ext cx="5832164" cy="659877"/>
          </a:xfrm>
          <a:prstGeom prst="rect">
            <a:avLst/>
          </a:prstGeom>
          <a:solidFill>
            <a:srgbClr val="00A1D7"/>
          </a:solidFill>
        </p:spPr>
        <p:txBody>
          <a:bodyPr vert="horz" lIns="91440" tIns="45720" rIns="91440" bIns="45720" rtlCol="0" anchor="b">
            <a:normAutofit/>
          </a:bodyPr>
          <a:lstStyle>
            <a:lvl1pPr>
              <a:defRPr lang="en-US" b="1" dirty="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14FAB4-C3D5-5802-AC62-3F1B0FEE04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199" y="1572168"/>
            <a:ext cx="5842000" cy="48569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B0D63A05-1B5F-F916-3C25-1C57B251A0A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484634" y="6650966"/>
            <a:ext cx="370936" cy="207034"/>
          </a:xfrm>
          <a:prstGeom prst="rect">
            <a:avLst/>
          </a:prstGeom>
        </p:spPr>
        <p:txBody>
          <a:bodyPr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7767393B-85A6-40C1-AB65-A74DA355DB56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715A5BD-C30B-1DF2-AA5A-5EF2909EF2E6}"/>
              </a:ext>
            </a:extLst>
          </p:cNvPr>
          <p:cNvSpPr/>
          <p:nvPr userDrawn="1"/>
        </p:nvSpPr>
        <p:spPr>
          <a:xfrm>
            <a:off x="0" y="101176"/>
            <a:ext cx="12191999" cy="626793"/>
          </a:xfrm>
          <a:prstGeom prst="rect">
            <a:avLst/>
          </a:prstGeom>
          <a:solidFill>
            <a:srgbClr val="2453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2732B46-CB3D-86AF-F5C0-E7A306078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800" y="101175"/>
            <a:ext cx="11836400" cy="626793"/>
          </a:xfrm>
          <a:prstGeom prst="rect">
            <a:avLst/>
          </a:prstGeom>
          <a:solidFill>
            <a:srgbClr val="245391"/>
          </a:solidFill>
        </p:spPr>
        <p:txBody>
          <a:bodyPr>
            <a:normAutofit/>
          </a:bodyPr>
          <a:lstStyle>
            <a:lvl1pPr marL="0" indent="0"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96393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- No Colo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EE70C0-0004-DA5B-411C-22A2E3426F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7800" y="870930"/>
            <a:ext cx="5842000" cy="659877"/>
          </a:xfrm>
          <a:prstGeom prst="rect">
            <a:avLst/>
          </a:prstGeom>
          <a:noFill/>
        </p:spPr>
        <p:txBody>
          <a:bodyPr anchor="b"/>
          <a:lstStyle>
            <a:lvl1pPr marL="0" indent="0">
              <a:buNone/>
              <a:defRPr sz="28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3E7C9F-2EEC-6475-AE93-1246752B22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77800" y="1597981"/>
            <a:ext cx="5842000" cy="483109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81B006-631F-4BB6-7AFB-4D358EC005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199" y="870929"/>
            <a:ext cx="5842000" cy="659877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/>
          </a:bodyPr>
          <a:lstStyle>
            <a:lvl1pPr>
              <a:defRPr lang="en-US" b="1" dirty="0"/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14FAB4-C3D5-5802-AC62-3F1B0FEE04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199" y="1597981"/>
            <a:ext cx="5842000" cy="483109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B0D63A05-1B5F-F916-3C25-1C57B251A0A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484634" y="6650966"/>
            <a:ext cx="370936" cy="207034"/>
          </a:xfrm>
          <a:prstGeom prst="rect">
            <a:avLst/>
          </a:prstGeom>
        </p:spPr>
        <p:txBody>
          <a:bodyPr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7767393B-85A6-40C1-AB65-A74DA355DB56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DC1049D-005C-9A98-92A6-EA26837768FF}"/>
              </a:ext>
            </a:extLst>
          </p:cNvPr>
          <p:cNvSpPr/>
          <p:nvPr userDrawn="1"/>
        </p:nvSpPr>
        <p:spPr>
          <a:xfrm>
            <a:off x="0" y="101176"/>
            <a:ext cx="12191999" cy="626793"/>
          </a:xfrm>
          <a:prstGeom prst="rect">
            <a:avLst/>
          </a:prstGeom>
          <a:solidFill>
            <a:srgbClr val="2453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3611728-BACF-15C0-BBD3-8DA0E07C2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800" y="101175"/>
            <a:ext cx="11836400" cy="626793"/>
          </a:xfrm>
          <a:prstGeom prst="rect">
            <a:avLst/>
          </a:prstGeom>
          <a:solidFill>
            <a:srgbClr val="245391"/>
          </a:solidFill>
        </p:spPr>
        <p:txBody>
          <a:bodyPr>
            <a:normAutofit/>
          </a:bodyPr>
          <a:lstStyle>
            <a:lvl1pPr marL="0" indent="0"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328821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D40D9E9B-695B-7E25-3359-992FB8379B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84634" y="6650966"/>
            <a:ext cx="370936" cy="207034"/>
          </a:xfrm>
          <a:prstGeom prst="rect">
            <a:avLst/>
          </a:prstGeom>
        </p:spPr>
        <p:txBody>
          <a:bodyPr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7767393B-85A6-40C1-AB65-A74DA355DB56}" type="slidenum">
              <a:rPr lang="en-GB" smtClean="0"/>
              <a:t>‹#›</a:t>
            </a:fld>
            <a:endParaRPr lang="en-GB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840CFFE-17F8-F107-DB82-0F90AA96BCAF}"/>
              </a:ext>
            </a:extLst>
          </p:cNvPr>
          <p:cNvSpPr/>
          <p:nvPr userDrawn="1"/>
        </p:nvSpPr>
        <p:spPr>
          <a:xfrm>
            <a:off x="0" y="101176"/>
            <a:ext cx="12191999" cy="626793"/>
          </a:xfrm>
          <a:prstGeom prst="rect">
            <a:avLst/>
          </a:prstGeom>
          <a:solidFill>
            <a:srgbClr val="2453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784284F-4D91-6A88-EF4B-E2107692B7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800" y="101175"/>
            <a:ext cx="11836400" cy="626793"/>
          </a:xfrm>
          <a:prstGeom prst="rect">
            <a:avLst/>
          </a:prstGeom>
          <a:solidFill>
            <a:srgbClr val="245391"/>
          </a:solidFill>
        </p:spPr>
        <p:txBody>
          <a:bodyPr>
            <a:normAutofit/>
          </a:bodyPr>
          <a:lstStyle>
            <a:lvl1pPr marL="0" indent="0"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5990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5E909A-B92A-7546-56EF-041222232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0B8CF8-BF55-C9A1-C1B5-9DCF377533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2B82154-E35E-9BDF-129C-7921FECF4E13}"/>
              </a:ext>
            </a:extLst>
          </p:cNvPr>
          <p:cNvSpPr/>
          <p:nvPr/>
        </p:nvSpPr>
        <p:spPr>
          <a:xfrm>
            <a:off x="0" y="6531983"/>
            <a:ext cx="12192000" cy="73264"/>
          </a:xfrm>
          <a:prstGeom prst="rect">
            <a:avLst/>
          </a:prstGeom>
          <a:solidFill>
            <a:srgbClr val="4AAF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60DCECC-D2CE-F29E-EB13-01D059A5F279}"/>
              </a:ext>
            </a:extLst>
          </p:cNvPr>
          <p:cNvSpPr/>
          <p:nvPr/>
        </p:nvSpPr>
        <p:spPr>
          <a:xfrm>
            <a:off x="0" y="6650966"/>
            <a:ext cx="12192000" cy="207034"/>
          </a:xfrm>
          <a:prstGeom prst="rect">
            <a:avLst/>
          </a:prstGeom>
          <a:solidFill>
            <a:srgbClr val="2453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2C4ACDC-A6FA-DE79-3277-34B579CE5292}"/>
              </a:ext>
            </a:extLst>
          </p:cNvPr>
          <p:cNvSpPr/>
          <p:nvPr/>
        </p:nvSpPr>
        <p:spPr>
          <a:xfrm>
            <a:off x="0" y="6605247"/>
            <a:ext cx="12192000" cy="45719"/>
          </a:xfrm>
          <a:prstGeom prst="rect">
            <a:avLst/>
          </a:prstGeom>
          <a:solidFill>
            <a:srgbClr val="F4DB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1DC1B66-68B1-F7ED-F131-94010BF3FE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84634" y="6650966"/>
            <a:ext cx="370936" cy="207034"/>
          </a:xfrm>
          <a:prstGeom prst="rect">
            <a:avLst/>
          </a:prstGeom>
        </p:spPr>
        <p:txBody>
          <a:bodyPr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7767393B-85A6-40C1-AB65-A74DA355DB56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04207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9" r:id="rId7"/>
    <p:sldLayoutId id="2147483672" r:id="rId8"/>
    <p:sldLayoutId id="2147483673" r:id="rId9"/>
    <p:sldLayoutId id="2147483674" r:id="rId10"/>
    <p:sldLayoutId id="2147483675" r:id="rId11"/>
    <p:sldLayoutId id="2147483676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4539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369FA-6132-4C77-BEAF-40BCE5935D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707683"/>
            <a:ext cx="12192000" cy="1968500"/>
          </a:xfrm>
          <a:solidFill>
            <a:srgbClr val="3C9E27"/>
          </a:solidFill>
        </p:spPr>
        <p:txBody>
          <a:bodyPr anchor="ctr">
            <a:normAutofit/>
          </a:bodyPr>
          <a:lstStyle/>
          <a:p>
            <a:pPr>
              <a:lnSpc>
                <a:spcPct val="150000"/>
              </a:lnSpc>
              <a:spcAft>
                <a:spcPts val="3000"/>
              </a:spcAft>
            </a:pPr>
            <a:r>
              <a:rPr lang="en-IE" sz="4800" dirty="0">
                <a:solidFill>
                  <a:schemeClr val="bg1"/>
                </a:solidFill>
              </a:rPr>
              <a:t>Assessment Strategy Overview</a:t>
            </a:r>
            <a:br>
              <a:rPr lang="en-IE" sz="4800" dirty="0">
                <a:solidFill>
                  <a:schemeClr val="bg1"/>
                </a:solidFill>
              </a:rPr>
            </a:br>
            <a:r>
              <a:rPr lang="en-IE" sz="2800" dirty="0">
                <a:solidFill>
                  <a:schemeClr val="bg1"/>
                </a:solidFill>
              </a:rPr>
              <a:t>School of Electrical &amp; Electronic Engineering</a:t>
            </a:r>
            <a:endParaRPr lang="en-GB" sz="32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D3051A-2DC4-1342-2B97-2EB6568E20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2917824"/>
            <a:ext cx="12191998" cy="824610"/>
          </a:xfrm>
        </p:spPr>
        <p:txBody>
          <a:bodyPr>
            <a:normAutofit/>
          </a:bodyPr>
          <a:lstStyle/>
          <a:p>
            <a:r>
              <a:rPr lang="en-US" dirty="0"/>
              <a:t>Assessment Integrity in the Era of Large Language Models: Threats and Opportunities within the UCD College of Engineering &amp; Architecture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6E55E4-CA2D-84F0-B4F5-63C0AEA72DE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 anchor="b">
            <a:normAutofit/>
          </a:bodyPr>
          <a:lstStyle/>
          <a:p>
            <a:r>
              <a:rPr lang="en-GB" sz="1600" dirty="0">
                <a:solidFill>
                  <a:schemeClr val="bg1"/>
                </a:solidFill>
              </a:rPr>
              <a:t>June 2023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ADD05C-B8D6-1C30-50C5-781559946B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767393B-85A6-40C1-AB65-A74DA355DB56}" type="slidenum">
              <a:rPr lang="en-GB" smtClean="0"/>
              <a:pPr/>
              <a:t>1</a:t>
            </a:fld>
            <a:endParaRPr lang="en-GB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745B3BE-9EF8-51E1-B7B5-5E8E916BF3E2}"/>
              </a:ext>
            </a:extLst>
          </p:cNvPr>
          <p:cNvSpPr txBox="1">
            <a:spLocks/>
          </p:cNvSpPr>
          <p:nvPr/>
        </p:nvSpPr>
        <p:spPr>
          <a:xfrm>
            <a:off x="-2" y="2774144"/>
            <a:ext cx="12192000" cy="45719"/>
          </a:xfrm>
          <a:prstGeom prst="rect">
            <a:avLst/>
          </a:prstGeom>
          <a:solidFill>
            <a:srgbClr val="EFCF00"/>
          </a:solidFill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marL="36195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  <a:spcAft>
                <a:spcPts val="3000"/>
              </a:spcAft>
            </a:pP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29212195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2D1BC908-FDC7-4881-BA9F-C195C43D49CB}"/>
              </a:ext>
            </a:extLst>
          </p:cNvPr>
          <p:cNvSpPr/>
          <p:nvPr/>
        </p:nvSpPr>
        <p:spPr>
          <a:xfrm>
            <a:off x="94813" y="1306138"/>
            <a:ext cx="5970918" cy="1042408"/>
          </a:xfrm>
          <a:prstGeom prst="rect">
            <a:avLst/>
          </a:prstGeom>
          <a:solidFill>
            <a:srgbClr val="3C9E2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333625"/>
            <a:r>
              <a:rPr lang="en-GB" sz="1100" dirty="0"/>
              <a:t>modules offered by the</a:t>
            </a:r>
          </a:p>
          <a:p>
            <a:pPr marL="2333625"/>
            <a:r>
              <a:rPr lang="en-GB" sz="1100" dirty="0"/>
              <a:t>School of Electrical &amp; Electronic Engineering </a:t>
            </a:r>
          </a:p>
          <a:p>
            <a:pPr marL="2333625"/>
            <a:r>
              <a:rPr lang="en-GB" sz="1100" dirty="0"/>
              <a:t>in 2022/23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B80683-7663-B750-4004-110043FF59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767393B-85A6-40C1-AB65-A74DA355DB56}" type="slidenum">
              <a:rPr lang="en-GB" smtClean="0"/>
              <a:t>2</a:t>
            </a:fld>
            <a:endParaRPr lang="en-GB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577411C-42C2-80BF-294C-1568730E3CB8}"/>
              </a:ext>
            </a:extLst>
          </p:cNvPr>
          <p:cNvSpPr/>
          <p:nvPr/>
        </p:nvSpPr>
        <p:spPr>
          <a:xfrm>
            <a:off x="94813" y="190920"/>
            <a:ext cx="5970918" cy="1042408"/>
          </a:xfrm>
          <a:prstGeom prst="rect">
            <a:avLst/>
          </a:prstGeom>
          <a:solidFill>
            <a:srgbClr val="24539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333625"/>
            <a:r>
              <a:rPr lang="en-GB" sz="1100" dirty="0"/>
              <a:t>modules offered by the</a:t>
            </a:r>
          </a:p>
          <a:p>
            <a:pPr marL="2333625"/>
            <a:r>
              <a:rPr lang="en-GB" sz="1100" dirty="0"/>
              <a:t>College of Engineering &amp; Architecture in 2022/23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6368A6B-FF2F-2776-4246-3F9FBCC1C117}"/>
              </a:ext>
            </a:extLst>
          </p:cNvPr>
          <p:cNvSpPr/>
          <p:nvPr/>
        </p:nvSpPr>
        <p:spPr>
          <a:xfrm>
            <a:off x="91440" y="3570131"/>
            <a:ext cx="2005353" cy="1243080"/>
          </a:xfrm>
          <a:prstGeom prst="rect">
            <a:avLst/>
          </a:prstGeom>
          <a:solidFill>
            <a:srgbClr val="EFC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800" b="1" dirty="0">
                <a:solidFill>
                  <a:schemeClr val="tx1"/>
                </a:solidFill>
              </a:rPr>
              <a:t>47</a:t>
            </a:r>
          </a:p>
          <a:p>
            <a:pPr algn="ctr"/>
            <a:r>
              <a:rPr lang="en-GB" sz="1100" dirty="0">
                <a:solidFill>
                  <a:schemeClr val="tx1"/>
                </a:solidFill>
              </a:rPr>
              <a:t>5-credit modules offered within the School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80EA4C0-EEAB-7004-B98C-52823721EAF9}"/>
              </a:ext>
            </a:extLst>
          </p:cNvPr>
          <p:cNvSpPr/>
          <p:nvPr/>
        </p:nvSpPr>
        <p:spPr>
          <a:xfrm>
            <a:off x="4288709" y="3570131"/>
            <a:ext cx="2018265" cy="1243080"/>
          </a:xfrm>
          <a:prstGeom prst="rect">
            <a:avLst/>
          </a:prstGeom>
          <a:solidFill>
            <a:srgbClr val="EFC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800" b="1">
                <a:solidFill>
                  <a:schemeClr val="tx1"/>
                </a:solidFill>
              </a:rPr>
              <a:t>1</a:t>
            </a:r>
            <a:r>
              <a:rPr lang="en-GB" sz="4800" b="1" dirty="0">
                <a:solidFill>
                  <a:schemeClr val="tx1"/>
                </a:solidFill>
              </a:rPr>
              <a:t>5</a:t>
            </a:r>
          </a:p>
          <a:p>
            <a:pPr algn="ctr"/>
            <a:r>
              <a:rPr lang="en-GB" sz="1100" dirty="0">
                <a:solidFill>
                  <a:schemeClr val="tx1"/>
                </a:solidFill>
              </a:rPr>
              <a:t>15+-credit modules offered within the School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1522241-BD39-4925-2D88-2FCB2D551661}"/>
              </a:ext>
            </a:extLst>
          </p:cNvPr>
          <p:cNvSpPr/>
          <p:nvPr/>
        </p:nvSpPr>
        <p:spPr>
          <a:xfrm>
            <a:off x="4121940" y="4894190"/>
            <a:ext cx="3948120" cy="1187977"/>
          </a:xfrm>
          <a:prstGeom prst="rect">
            <a:avLst/>
          </a:prstGeom>
          <a:solidFill>
            <a:srgbClr val="0089C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/>
              <a:t>Examination</a:t>
            </a:r>
          </a:p>
          <a:p>
            <a:pPr algn="ctr"/>
            <a:r>
              <a:rPr lang="en-GB" sz="1100" dirty="0"/>
              <a:t>most common assessment type used within modules </a:t>
            </a:r>
          </a:p>
          <a:p>
            <a:pPr algn="ctr"/>
            <a:r>
              <a:rPr lang="en-GB" sz="1100" dirty="0"/>
              <a:t>offered by the School of Electrical &amp; Electronic Engineering</a:t>
            </a:r>
          </a:p>
          <a:p>
            <a:pPr algn="ctr"/>
            <a:r>
              <a:rPr lang="en-GB" sz="1100" dirty="0"/>
              <a:t>in 2022/23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F18FAE5-768C-E426-6D4E-183B785CA8E7}"/>
              </a:ext>
            </a:extLst>
          </p:cNvPr>
          <p:cNvSpPr/>
          <p:nvPr/>
        </p:nvSpPr>
        <p:spPr>
          <a:xfrm>
            <a:off x="91440" y="4892480"/>
            <a:ext cx="3948120" cy="1187977"/>
          </a:xfrm>
          <a:prstGeom prst="rect">
            <a:avLst/>
          </a:prstGeom>
          <a:solidFill>
            <a:srgbClr val="0089C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b="1" dirty="0"/>
              <a:t>ME Electronic &amp; Computer Engineering</a:t>
            </a:r>
          </a:p>
          <a:p>
            <a:pPr algn="ctr"/>
            <a:r>
              <a:rPr lang="en-GB" sz="1600" b="1" dirty="0"/>
              <a:t>ME Electrical Power Engineering</a:t>
            </a:r>
            <a:endParaRPr lang="en-GB" sz="1100" dirty="0"/>
          </a:p>
          <a:p>
            <a:pPr algn="ctr"/>
            <a:r>
              <a:rPr lang="en-GB" sz="1100" dirty="0"/>
              <a:t>flagship courses offered by the </a:t>
            </a:r>
          </a:p>
          <a:p>
            <a:pPr algn="ctr"/>
            <a:r>
              <a:rPr lang="en-GB" sz="1100" dirty="0"/>
              <a:t>School of Electrical &amp; Electronic Engineering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6CB36C7-15C7-6591-15D4-DD8008333618}"/>
              </a:ext>
            </a:extLst>
          </p:cNvPr>
          <p:cNvSpPr/>
          <p:nvPr/>
        </p:nvSpPr>
        <p:spPr>
          <a:xfrm>
            <a:off x="2183618" y="3570131"/>
            <a:ext cx="2018266" cy="1248829"/>
          </a:xfrm>
          <a:prstGeom prst="rect">
            <a:avLst/>
          </a:prstGeom>
          <a:solidFill>
            <a:srgbClr val="EFC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800" b="1" dirty="0">
                <a:solidFill>
                  <a:schemeClr val="tx1"/>
                </a:solidFill>
              </a:rPr>
              <a:t>4</a:t>
            </a:r>
          </a:p>
          <a:p>
            <a:pPr algn="ctr"/>
            <a:r>
              <a:rPr lang="en-GB" sz="1100" dirty="0">
                <a:solidFill>
                  <a:schemeClr val="tx1"/>
                </a:solidFill>
              </a:rPr>
              <a:t>10-credit modules offered within the School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B88F44A-DAD8-39ED-5956-02F729F06F0E}"/>
              </a:ext>
            </a:extLst>
          </p:cNvPr>
          <p:cNvSpPr/>
          <p:nvPr/>
        </p:nvSpPr>
        <p:spPr>
          <a:xfrm>
            <a:off x="85290" y="185567"/>
            <a:ext cx="2305486" cy="10477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4400" b="1" dirty="0">
                <a:latin typeface="+mj-lt"/>
                <a:ea typeface="Sans Serif Collection" panose="020B0502040504020204" pitchFamily="34" charset="0"/>
                <a:cs typeface="Sans Serif Collection" panose="020B0502040504020204" pitchFamily="34" charset="0"/>
              </a:rPr>
              <a:t>5</a:t>
            </a:r>
            <a:r>
              <a:rPr lang="en-GB" sz="4400" b="1" dirty="0"/>
              <a:t>13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1120143-7E6F-9A48-2F42-34CE932FE476}"/>
              </a:ext>
            </a:extLst>
          </p:cNvPr>
          <p:cNvSpPr/>
          <p:nvPr/>
        </p:nvSpPr>
        <p:spPr>
          <a:xfrm>
            <a:off x="6135795" y="183090"/>
            <a:ext cx="2772000" cy="10477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4400" b="1" dirty="0"/>
              <a:t>100,000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F975E22-8545-89C5-CFC7-D0FD0FE47A61}"/>
              </a:ext>
            </a:extLst>
          </p:cNvPr>
          <p:cNvSpPr/>
          <p:nvPr/>
        </p:nvSpPr>
        <p:spPr>
          <a:xfrm>
            <a:off x="91440" y="1305342"/>
            <a:ext cx="2299336" cy="1044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4800" b="1" dirty="0"/>
              <a:t>66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4E536A5-33F8-9DE8-EE0A-97CC1471E19A}"/>
              </a:ext>
            </a:extLst>
          </p:cNvPr>
          <p:cNvSpPr/>
          <p:nvPr/>
        </p:nvSpPr>
        <p:spPr>
          <a:xfrm>
            <a:off x="6135795" y="1305342"/>
            <a:ext cx="5964764" cy="1044000"/>
          </a:xfrm>
          <a:prstGeom prst="rect">
            <a:avLst/>
          </a:prstGeom>
          <a:solidFill>
            <a:srgbClr val="3C9E2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330450"/>
            <a:r>
              <a:rPr lang="en-GB" sz="1100" dirty="0"/>
              <a:t>student credits taught* by the</a:t>
            </a:r>
          </a:p>
          <a:p>
            <a:pPr marL="2336800"/>
            <a:r>
              <a:rPr lang="en-GB" sz="1100" dirty="0"/>
              <a:t>School of Electrical &amp; Electronic Engineering</a:t>
            </a:r>
          </a:p>
          <a:p>
            <a:pPr marL="2336800"/>
            <a:r>
              <a:rPr lang="en-GB" sz="1100" dirty="0"/>
              <a:t>in 2022/23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B6ADF6A-C89D-92F8-5901-CE2F67533049}"/>
              </a:ext>
            </a:extLst>
          </p:cNvPr>
          <p:cNvSpPr/>
          <p:nvPr/>
        </p:nvSpPr>
        <p:spPr>
          <a:xfrm>
            <a:off x="6126059" y="1305342"/>
            <a:ext cx="2299336" cy="1044000"/>
          </a:xfrm>
          <a:prstGeom prst="rect">
            <a:avLst/>
          </a:prstGeom>
          <a:solidFill>
            <a:srgbClr val="3C9E2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4800" b="1" dirty="0"/>
              <a:t>20,580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6490A2C-353A-6592-0F58-4AB19F7CF597}"/>
              </a:ext>
            </a:extLst>
          </p:cNvPr>
          <p:cNvSpPr/>
          <p:nvPr/>
        </p:nvSpPr>
        <p:spPr>
          <a:xfrm>
            <a:off x="7785100" y="3570131"/>
            <a:ext cx="4315461" cy="1243786"/>
          </a:xfrm>
          <a:prstGeom prst="rect">
            <a:avLst/>
          </a:prstGeom>
          <a:solidFill>
            <a:srgbClr val="EFC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dirty="0">
                <a:solidFill>
                  <a:schemeClr val="tx1"/>
                </a:solidFill>
              </a:rPr>
              <a:t>different assessed components within modules offered by the </a:t>
            </a:r>
            <a:r>
              <a:rPr lang="en-GB" sz="1100" dirty="0">
                <a:solidFill>
                  <a:schemeClr val="tx1"/>
                </a:solidFill>
              </a:rPr>
              <a:t>School of Electrical &amp; Electronic Engineering</a:t>
            </a:r>
          </a:p>
          <a:p>
            <a:r>
              <a:rPr lang="en-GB" sz="1100" dirty="0">
                <a:solidFill>
                  <a:schemeClr val="tx1"/>
                </a:solidFill>
              </a:rPr>
              <a:t>in 2022/23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5727302-3ED8-D6BE-FD17-21F605005251}"/>
              </a:ext>
            </a:extLst>
          </p:cNvPr>
          <p:cNvSpPr/>
          <p:nvPr/>
        </p:nvSpPr>
        <p:spPr>
          <a:xfrm>
            <a:off x="6393799" y="3571103"/>
            <a:ext cx="1391301" cy="1242107"/>
          </a:xfrm>
          <a:prstGeom prst="rect">
            <a:avLst/>
          </a:prstGeom>
          <a:solidFill>
            <a:srgbClr val="EFC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4800" b="1" dirty="0">
                <a:solidFill>
                  <a:schemeClr val="tx1"/>
                </a:solidFill>
              </a:rPr>
              <a:t>191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17D03A6-A18B-9143-4EC7-6A5FBC3FCDB7}"/>
              </a:ext>
            </a:extLst>
          </p:cNvPr>
          <p:cNvSpPr/>
          <p:nvPr/>
        </p:nvSpPr>
        <p:spPr>
          <a:xfrm>
            <a:off x="8152440" y="4892480"/>
            <a:ext cx="3948120" cy="1187977"/>
          </a:xfrm>
          <a:prstGeom prst="rect">
            <a:avLst/>
          </a:prstGeom>
          <a:solidFill>
            <a:srgbClr val="0089C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/>
              <a:t>Attendance</a:t>
            </a:r>
          </a:p>
          <a:p>
            <a:pPr algn="ctr"/>
            <a:r>
              <a:rPr lang="en-GB" sz="1100" dirty="0"/>
              <a:t>least common assessment type used within modules </a:t>
            </a:r>
          </a:p>
          <a:p>
            <a:pPr algn="ctr"/>
            <a:r>
              <a:rPr lang="en-GB" sz="1100" dirty="0"/>
              <a:t>offered by the School of Electrical &amp; Electronic Engineering</a:t>
            </a:r>
          </a:p>
          <a:p>
            <a:pPr algn="ctr"/>
            <a:r>
              <a:rPr lang="en-GB" sz="1100" dirty="0"/>
              <a:t>in 2022/23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2254E5F-A55C-50E0-388B-4385275C0AF6}"/>
              </a:ext>
            </a:extLst>
          </p:cNvPr>
          <p:cNvSpPr txBox="1"/>
          <p:nvPr/>
        </p:nvSpPr>
        <p:spPr>
          <a:xfrm>
            <a:off x="91440" y="6156660"/>
            <a:ext cx="12009120" cy="246221"/>
          </a:xfrm>
          <a:prstGeom prst="rect">
            <a:avLst/>
          </a:prstGeom>
          <a:solidFill>
            <a:srgbClr val="24539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1000" dirty="0">
                <a:solidFill>
                  <a:schemeClr val="bg1"/>
                </a:solidFill>
              </a:rPr>
              <a:t>*Student Credits Taught = Module ECTS Credits </a:t>
            </a:r>
            <a:r>
              <a:rPr lang="en-GB" sz="1000" dirty="0">
                <a:solidFill>
                  <a:schemeClr val="bg1"/>
                </a:solidFill>
                <a:latin typeface="Lato" panose="020F0502020204030203" pitchFamily="34" charset="0"/>
              </a:rPr>
              <a:t>× 2022/23 Enrolled Students</a:t>
            </a:r>
            <a:r>
              <a:rPr lang="en-GB" sz="1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0858D47-7F0F-CDED-2826-A84609230893}"/>
              </a:ext>
            </a:extLst>
          </p:cNvPr>
          <p:cNvSpPr/>
          <p:nvPr/>
        </p:nvSpPr>
        <p:spPr>
          <a:xfrm>
            <a:off x="91439" y="2418957"/>
            <a:ext cx="12009119" cy="1075944"/>
          </a:xfrm>
          <a:prstGeom prst="rect">
            <a:avLst/>
          </a:prstGeom>
          <a:solidFill>
            <a:srgbClr val="EFC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100" dirty="0">
                <a:solidFill>
                  <a:schemeClr val="tx1"/>
                </a:solidFill>
              </a:rPr>
              <a:t>School of Electrical &amp; Electronic Engineering</a:t>
            </a:r>
          </a:p>
          <a:p>
            <a:r>
              <a:rPr lang="en-GB" sz="1100" dirty="0">
                <a:solidFill>
                  <a:schemeClr val="tx1"/>
                </a:solidFill>
              </a:rPr>
              <a:t>number of modules by level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AFA6485-256E-C4C9-7EE9-62CCF5E5062B}"/>
              </a:ext>
            </a:extLst>
          </p:cNvPr>
          <p:cNvSpPr/>
          <p:nvPr/>
        </p:nvSpPr>
        <p:spPr>
          <a:xfrm>
            <a:off x="3797363" y="2419204"/>
            <a:ext cx="1620000" cy="1076434"/>
          </a:xfrm>
          <a:prstGeom prst="rect">
            <a:avLst/>
          </a:prstGeom>
          <a:solidFill>
            <a:srgbClr val="EFC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800" b="1" dirty="0">
                <a:solidFill>
                  <a:schemeClr val="tx1"/>
                </a:solidFill>
              </a:rPr>
              <a:t>3</a:t>
            </a:r>
          </a:p>
          <a:p>
            <a:pPr algn="ctr"/>
            <a:r>
              <a:rPr lang="en-GB" sz="1100" dirty="0">
                <a:solidFill>
                  <a:schemeClr val="tx1"/>
                </a:solidFill>
              </a:rPr>
              <a:t>Level 1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22CAA09-9D5A-F6AC-0E6F-97140C4FC964}"/>
              </a:ext>
            </a:extLst>
          </p:cNvPr>
          <p:cNvSpPr/>
          <p:nvPr/>
        </p:nvSpPr>
        <p:spPr>
          <a:xfrm>
            <a:off x="5417363" y="2418957"/>
            <a:ext cx="1620000" cy="1075944"/>
          </a:xfrm>
          <a:prstGeom prst="rect">
            <a:avLst/>
          </a:prstGeom>
          <a:solidFill>
            <a:srgbClr val="EFC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800" b="1" dirty="0">
                <a:solidFill>
                  <a:schemeClr val="tx1"/>
                </a:solidFill>
              </a:rPr>
              <a:t>8</a:t>
            </a:r>
          </a:p>
          <a:p>
            <a:pPr algn="ctr"/>
            <a:r>
              <a:rPr lang="en-GB" sz="1100" dirty="0">
                <a:solidFill>
                  <a:schemeClr val="tx1"/>
                </a:solidFill>
              </a:rPr>
              <a:t>Level 2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9F4D83E-A5E6-4F63-CF33-1C4F40D37952}"/>
              </a:ext>
            </a:extLst>
          </p:cNvPr>
          <p:cNvSpPr/>
          <p:nvPr/>
        </p:nvSpPr>
        <p:spPr>
          <a:xfrm>
            <a:off x="7037363" y="2423013"/>
            <a:ext cx="1620000" cy="1071888"/>
          </a:xfrm>
          <a:prstGeom prst="rect">
            <a:avLst/>
          </a:prstGeom>
          <a:solidFill>
            <a:srgbClr val="EFC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800" b="1" dirty="0">
                <a:solidFill>
                  <a:schemeClr val="tx1"/>
                </a:solidFill>
              </a:rPr>
              <a:t>15</a:t>
            </a:r>
          </a:p>
          <a:p>
            <a:pPr algn="ctr"/>
            <a:r>
              <a:rPr lang="en-GB" sz="1100" dirty="0">
                <a:solidFill>
                  <a:schemeClr val="tx1"/>
                </a:solidFill>
              </a:rPr>
              <a:t>Level 3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58D7DE5-A6DB-30F6-1E45-0DD22DD85460}"/>
              </a:ext>
            </a:extLst>
          </p:cNvPr>
          <p:cNvSpPr/>
          <p:nvPr/>
        </p:nvSpPr>
        <p:spPr>
          <a:xfrm>
            <a:off x="8657363" y="2417970"/>
            <a:ext cx="1620000" cy="1071887"/>
          </a:xfrm>
          <a:prstGeom prst="rect">
            <a:avLst/>
          </a:prstGeom>
          <a:solidFill>
            <a:srgbClr val="EFC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800" b="1" dirty="0">
                <a:solidFill>
                  <a:schemeClr val="tx1"/>
                </a:solidFill>
              </a:rPr>
              <a:t>38</a:t>
            </a:r>
          </a:p>
          <a:p>
            <a:pPr algn="ctr"/>
            <a:r>
              <a:rPr lang="en-GB" sz="1100" dirty="0">
                <a:solidFill>
                  <a:schemeClr val="tx1"/>
                </a:solidFill>
              </a:rPr>
              <a:t>Level 4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3E5E006-0248-7A7A-CBB8-618FA0E2C78B}"/>
              </a:ext>
            </a:extLst>
          </p:cNvPr>
          <p:cNvSpPr/>
          <p:nvPr/>
        </p:nvSpPr>
        <p:spPr>
          <a:xfrm>
            <a:off x="10277363" y="2417970"/>
            <a:ext cx="1620000" cy="1071888"/>
          </a:xfrm>
          <a:prstGeom prst="rect">
            <a:avLst/>
          </a:prstGeom>
          <a:solidFill>
            <a:srgbClr val="EFC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800" b="1" dirty="0">
                <a:solidFill>
                  <a:schemeClr val="tx1"/>
                </a:solidFill>
              </a:rPr>
              <a:t>2</a:t>
            </a:r>
          </a:p>
          <a:p>
            <a:pPr algn="ctr"/>
            <a:r>
              <a:rPr lang="en-GB" sz="1100" dirty="0">
                <a:solidFill>
                  <a:schemeClr val="tx1"/>
                </a:solidFill>
              </a:rPr>
              <a:t>Level 5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6419751-2EE3-BE1D-2706-63F9B4B4C6A1}"/>
              </a:ext>
            </a:extLst>
          </p:cNvPr>
          <p:cNvSpPr/>
          <p:nvPr/>
        </p:nvSpPr>
        <p:spPr>
          <a:xfrm>
            <a:off x="6126268" y="190085"/>
            <a:ext cx="5974289" cy="1042408"/>
          </a:xfrm>
          <a:prstGeom prst="rect">
            <a:avLst/>
          </a:prstGeom>
          <a:solidFill>
            <a:srgbClr val="24539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333625"/>
            <a:r>
              <a:rPr lang="en-GB" sz="1100" dirty="0"/>
              <a:t>student credits taught* by the</a:t>
            </a:r>
          </a:p>
          <a:p>
            <a:pPr marL="2333625"/>
            <a:r>
              <a:rPr lang="en-GB" sz="1100" dirty="0"/>
              <a:t>College of Engineering &amp; Architecture in 2022/23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C6E8F62-C4F5-1992-42CB-07B3F6A8F1FE}"/>
              </a:ext>
            </a:extLst>
          </p:cNvPr>
          <p:cNvSpPr/>
          <p:nvPr/>
        </p:nvSpPr>
        <p:spPr>
          <a:xfrm>
            <a:off x="6135795" y="184705"/>
            <a:ext cx="2305486" cy="10477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4400" b="1" dirty="0"/>
              <a:t>116,849</a:t>
            </a:r>
          </a:p>
        </p:txBody>
      </p:sp>
    </p:spTree>
    <p:extLst>
      <p:ext uri="{BB962C8B-B14F-4D97-AF65-F5344CB8AC3E}">
        <p14:creationId xmlns:p14="http://schemas.microsoft.com/office/powerpoint/2010/main" val="24347871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4711A45-1C91-3A02-783D-F35BD3D5D6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College of Engineering &amp; Architecture – Modules by School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AA37D517-06B9-2AD0-6AEA-6033504DD5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59CD2F7-87E1-84B6-D556-698704CAD2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767393B-85A6-40C1-AB65-A74DA355DB56}" type="slidenum">
              <a:rPr lang="en-GB" smtClean="0"/>
              <a:t>3</a:t>
            </a:fld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2CC0216-5E3F-7FF1-117F-E24911884099}"/>
              </a:ext>
            </a:extLst>
          </p:cNvPr>
          <p:cNvSpPr txBox="1"/>
          <p:nvPr/>
        </p:nvSpPr>
        <p:spPr>
          <a:xfrm>
            <a:off x="3767137" y="6249462"/>
            <a:ext cx="46577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2022/23 Academic Year – Modules Weighted by Student Credits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F462C3E-FF0D-A6C1-FA8C-C4FB20FA02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648"/>
          <a:stretch/>
        </p:blipFill>
        <p:spPr>
          <a:xfrm>
            <a:off x="0" y="804742"/>
            <a:ext cx="12192000" cy="5506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2201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90E04D9-396C-DB02-FD33-FE97353757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767393B-85A6-40C1-AB65-A74DA355DB56}" type="slidenum">
              <a:rPr lang="en-GB" smtClean="0"/>
              <a:t>4</a:t>
            </a:fld>
            <a:endParaRPr lang="en-GB" dirty="0"/>
          </a:p>
        </p:txBody>
      </p:sp>
      <p:pic>
        <p:nvPicPr>
          <p:cNvPr id="4" name="Picture 3" descr="A picture containing rectangle, square, screenshot, parallel&#10;&#10;Description automatically generated">
            <a:extLst>
              <a:ext uri="{FF2B5EF4-FFF2-40B4-BE49-F238E27FC236}">
                <a16:creationId xmlns:a16="http://schemas.microsoft.com/office/drawing/2014/main" id="{C538AB3A-120C-11AA-A507-8FB8E1F9C2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908" y="81577"/>
            <a:ext cx="11474824" cy="6429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0513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75652-71D6-56BA-7F82-AA3B37FAD6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E" dirty="0"/>
              <a:t>College of Engineering &amp; Architecture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521CA3-70D0-A5AC-7848-71600960EA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767393B-85A6-40C1-AB65-A74DA355DB56}" type="slidenum">
              <a:rPr lang="en-GB" smtClean="0"/>
              <a:t>5</a:t>
            </a:fld>
            <a:endParaRPr lang="en-GB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5AB78D7-E5DA-0249-D651-26DF038D0C8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879" y="808038"/>
            <a:ext cx="10070242" cy="5621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26621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C76673-21B3-83C2-436D-19B3C50CB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School of Electrical &amp; Electronic Engineering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9CF680-C8E0-1F39-5277-8148785576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767393B-85A6-40C1-AB65-A74DA355DB56}" type="slidenum">
              <a:rPr lang="en-GB" smtClean="0"/>
              <a:t>6</a:t>
            </a:fld>
            <a:endParaRPr lang="en-GB"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1E3006AE-0DD1-CD76-0C10-ED73D7712DE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879" y="808038"/>
            <a:ext cx="10070242" cy="5621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71834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11013-2145-A8B7-020D-468A2B81E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ME Electronic &amp; Computer Engineering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810FBB-AF67-B1FA-3313-17566B7012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925" indent="0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C08D24-582B-5736-4A69-EBA498D62A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767393B-85A6-40C1-AB65-A74DA355DB56}" type="slidenum">
              <a:rPr lang="en-GB" smtClean="0"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463780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1F956-F358-44D8-1CE1-401B87634C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ME Electrical Power Engineering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6CB816-00BE-0CE5-0752-89C75F2837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767393B-85A6-40C1-AB65-A74DA355DB56}" type="slidenum">
              <a:rPr lang="en-GB" smtClean="0"/>
              <a:t>8</a:t>
            </a:fld>
            <a:endParaRPr lang="en-GB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0F20502A-3749-956B-A47D-78ED3660AEA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879" y="808038"/>
            <a:ext cx="10070242" cy="5621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65965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4539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99BC2-B800-1C47-4EA4-A230C1DD6C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" y="3606800"/>
            <a:ext cx="8050306" cy="2000536"/>
          </a:xfrm>
          <a:noFill/>
        </p:spPr>
        <p:txBody>
          <a:bodyPr anchor="ctr">
            <a:normAutofit/>
          </a:bodyPr>
          <a:lstStyle/>
          <a:p>
            <a:pPr algn="l"/>
            <a:r>
              <a:rPr lang="en-IE" sz="3200" dirty="0">
                <a:solidFill>
                  <a:schemeClr val="bg1"/>
                </a:solidFill>
              </a:rPr>
              <a:t>Assessment Strategy Overview</a:t>
            </a:r>
            <a:br>
              <a:rPr lang="en-IE" sz="2000" dirty="0">
                <a:solidFill>
                  <a:schemeClr val="bg1"/>
                </a:solidFill>
              </a:rPr>
            </a:br>
            <a:br>
              <a:rPr lang="en-IE" sz="1800" dirty="0">
                <a:solidFill>
                  <a:schemeClr val="bg1"/>
                </a:solidFill>
              </a:rPr>
            </a:br>
            <a:r>
              <a:rPr lang="en-IE" sz="1800" dirty="0">
                <a:solidFill>
                  <a:schemeClr val="bg1"/>
                </a:solidFill>
              </a:rPr>
              <a:t>School of Electrical &amp; Electronic Engineering</a:t>
            </a:r>
            <a:br>
              <a:rPr lang="en-IE" sz="1800" dirty="0">
                <a:solidFill>
                  <a:schemeClr val="bg1"/>
                </a:solidFill>
              </a:rPr>
            </a:br>
            <a:br>
              <a:rPr lang="en-IE" sz="1400" b="0" dirty="0">
                <a:solidFill>
                  <a:schemeClr val="bg1"/>
                </a:solidFill>
              </a:rPr>
            </a:br>
            <a:r>
              <a:rPr lang="en-US" sz="1400" b="0" dirty="0">
                <a:solidFill>
                  <a:schemeClr val="bg1"/>
                </a:solidFill>
              </a:rPr>
              <a:t>Assessment Integrity in the Era of Large Language Models: Threats and Opportunities within the UCD College of Engineering &amp; Architecture</a:t>
            </a:r>
            <a:br>
              <a:rPr lang="en-US" sz="1400" dirty="0"/>
            </a:br>
            <a:br>
              <a:rPr lang="en-IE" sz="1400" dirty="0">
                <a:solidFill>
                  <a:schemeClr val="bg1"/>
                </a:solidFill>
              </a:rPr>
            </a:br>
            <a:r>
              <a:rPr lang="en-IE" sz="1400" b="0" dirty="0">
                <a:solidFill>
                  <a:schemeClr val="bg1"/>
                </a:solidFill>
              </a:rPr>
              <a:t>June 2023</a:t>
            </a:r>
            <a:endParaRPr lang="en-GB" sz="1400" dirty="0">
              <a:solidFill>
                <a:schemeClr val="bg1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4A08643-71F9-48C3-FE72-9CC7ABEAFA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767393B-85A6-40C1-AB65-A74DA355DB56}" type="slidenum">
              <a:rPr lang="en-GB" smtClean="0"/>
              <a:pPr/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14569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Lato">
      <a:majorFont>
        <a:latin typeface="Lato"/>
        <a:ea typeface=""/>
        <a:cs typeface=""/>
      </a:majorFont>
      <a:minorFont>
        <a:latin typeface="La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CD Presentation with Guest Organisation" id="{E1FA1BFD-AF7B-4949-9F2C-9B3F8248C394}" vid="{3386D859-4247-4634-993E-37DDB5321F4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UCD Presentation</Template>
  <TotalTime>0</TotalTime>
  <Words>309</Words>
  <Application>Microsoft Office PowerPoint</Application>
  <PresentationFormat>Widescreen</PresentationFormat>
  <Paragraphs>68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Lato</vt:lpstr>
      <vt:lpstr>Office Theme</vt:lpstr>
      <vt:lpstr>Assessment Strategy Overview School of Electrical &amp; Electronic Engineering</vt:lpstr>
      <vt:lpstr>PowerPoint Presentation</vt:lpstr>
      <vt:lpstr>College of Engineering &amp; Architecture – Modules by School</vt:lpstr>
      <vt:lpstr>PowerPoint Presentation</vt:lpstr>
      <vt:lpstr>College of Engineering &amp; Architecture</vt:lpstr>
      <vt:lpstr>School of Electrical &amp; Electronic Engineering</vt:lpstr>
      <vt:lpstr>ME Electronic &amp; Computer Engineering</vt:lpstr>
      <vt:lpstr>ME Electrical Power Engineering</vt:lpstr>
      <vt:lpstr>Assessment Strategy Overview  School of Electrical &amp; Electronic Engineering  Assessment Integrity in the Era of Large Language Models: Threats and Opportunities within the UCD College of Engineering &amp; Architecture  June 2023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School of Electrical &amp; Electronic Engineering</dc:title>
  <dc:creator>AH</dc:creator>
  <cp:lastModifiedBy>Alan Hickey</cp:lastModifiedBy>
  <cp:revision>21</cp:revision>
  <dcterms:created xsi:type="dcterms:W3CDTF">2023-06-19T09:09:30Z</dcterms:created>
  <dcterms:modified xsi:type="dcterms:W3CDTF">2023-06-23T08:37:02Z</dcterms:modified>
</cp:coreProperties>
</file>

<file path=docProps/thumbnail.jpeg>
</file>